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47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2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7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84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9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7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9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2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E347E03-4815-4C24-BC88-28B4A8072B3A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80549F-7557-4528-95FB-B4004EF554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559948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8352" y="1131377"/>
            <a:ext cx="9562455" cy="3192650"/>
          </a:xfrm>
        </p:spPr>
        <p:txBody>
          <a:bodyPr/>
          <a:lstStyle/>
          <a:p>
            <a:pPr algn="ctr"/>
            <a:r>
              <a:rPr lang="ru-RU" sz="4000" u="sng" dirty="0"/>
              <a:t>Тема 2: </a:t>
            </a: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Роль </a:t>
            </a:r>
            <a:r>
              <a:rPr lang="ru-RU" sz="4000" dirty="0"/>
              <a:t>бюджета в регулировании социально-экономических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420067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53" y="1394847"/>
            <a:ext cx="6865749" cy="502145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Также классифицируют </a:t>
            </a:r>
            <a:r>
              <a:rPr lang="ru-RU" sz="2800" dirty="0"/>
              <a:t>формы и методы бюджетного регулирования в соответствии с задачами, на решение которых они </a:t>
            </a:r>
            <a:r>
              <a:rPr lang="ru-RU" sz="2800" dirty="0" smtClean="0"/>
              <a:t>направлены.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В </a:t>
            </a:r>
            <a:r>
              <a:rPr lang="ru-RU" sz="2800" dirty="0"/>
              <a:t>данном случае важно обеспечить разнообразие в сочетании форм и методов первой и второй групп с целью расширения спектра их действия для достижения цели.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165" y="1611823"/>
            <a:ext cx="4569539" cy="362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6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52" y="1208145"/>
            <a:ext cx="11406751" cy="5270147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i="1" u="sng" dirty="0"/>
              <a:t>В </a:t>
            </a:r>
            <a:r>
              <a:rPr lang="ru-RU" sz="2800" i="1" u="sng" dirty="0" smtClean="0"/>
              <a:t>частности:</a:t>
            </a:r>
          </a:p>
          <a:p>
            <a:pPr algn="just">
              <a:spcBef>
                <a:spcPts val="0"/>
              </a:spcBef>
            </a:pPr>
            <a:r>
              <a:rPr lang="ru-RU" sz="2800" dirty="0"/>
              <a:t>д</a:t>
            </a:r>
            <a:r>
              <a:rPr lang="ru-RU" sz="2800" dirty="0" smtClean="0"/>
              <a:t>ля </a:t>
            </a:r>
            <a:r>
              <a:rPr lang="ru-RU" sz="2800" dirty="0"/>
              <a:t>регулирования народнохозяйственных и отраслевых пропорций могут быть использованы </a:t>
            </a:r>
            <a:r>
              <a:rPr lang="ru-RU" sz="2800" dirty="0" smtClean="0"/>
              <a:t>формы </a:t>
            </a:r>
            <a:r>
              <a:rPr lang="ru-RU" sz="2800" dirty="0"/>
              <a:t>и методы: </a:t>
            </a:r>
            <a:r>
              <a:rPr lang="ru-RU" sz="2800" dirty="0" smtClean="0"/>
              <a:t>изъятие </a:t>
            </a:r>
            <a:r>
              <a:rPr lang="ru-RU" sz="2800" dirty="0"/>
              <a:t>части доходов экономических агентов, предоставление им льгот по налогам, приоритетное финансирование, субсидирование, </a:t>
            </a:r>
            <a:r>
              <a:rPr lang="ru-RU" sz="2800" dirty="0" smtClean="0"/>
              <a:t>дотирование;</a:t>
            </a:r>
            <a:endParaRPr lang="ru-RU" sz="2800" dirty="0"/>
          </a:p>
          <a:p>
            <a:pPr algn="just">
              <a:spcBef>
                <a:spcPts val="0"/>
              </a:spcBef>
            </a:pPr>
            <a:r>
              <a:rPr lang="ru-RU" sz="2800" dirty="0"/>
              <a:t> </a:t>
            </a:r>
            <a:r>
              <a:rPr lang="ru-RU" sz="2800" dirty="0" smtClean="0"/>
              <a:t>регулирование </a:t>
            </a:r>
            <a:r>
              <a:rPr lang="ru-RU" sz="2800" dirty="0"/>
              <a:t>доходов населения и уровня жизни может осуществляться следующими методами: перераспределением доходов путём изъятия налогов, предоставление налоговых льгот, выдачей субсидий и </a:t>
            </a:r>
            <a:r>
              <a:rPr lang="ru-RU" sz="2800" dirty="0" smtClean="0"/>
              <a:t>трансфертов;</a:t>
            </a:r>
            <a:endParaRPr lang="ru-RU" sz="2800" dirty="0"/>
          </a:p>
          <a:p>
            <a:pPr algn="just">
              <a:spcBef>
                <a:spcPts val="0"/>
              </a:spcBef>
            </a:pPr>
            <a:r>
              <a:rPr lang="ru-RU" sz="2800" dirty="0"/>
              <a:t>д</a:t>
            </a:r>
            <a:r>
              <a:rPr lang="ru-RU" sz="2800" dirty="0" smtClean="0"/>
              <a:t>ля </a:t>
            </a:r>
            <a:r>
              <a:rPr lang="ru-RU" sz="2800" dirty="0"/>
              <a:t>обеспечения социальных гарантий используется предоставление льгот на товары и услуги, целевое </a:t>
            </a:r>
            <a:r>
              <a:rPr lang="ru-RU" sz="2800" dirty="0" smtClean="0"/>
              <a:t>субсидирование;</a:t>
            </a:r>
            <a:endParaRPr lang="ru-RU" sz="2800" dirty="0"/>
          </a:p>
          <a:p>
            <a:pPr marL="0" indent="457200">
              <a:spcBef>
                <a:spcPts val="0"/>
              </a:spcBef>
              <a:buNone/>
            </a:pPr>
            <a:endParaRPr lang="ru-RU" sz="2800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05145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325" y="2978391"/>
            <a:ext cx="4269379" cy="284625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53" y="1441341"/>
            <a:ext cx="11406751" cy="49904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dirty="0"/>
              <a:t>в</a:t>
            </a:r>
            <a:r>
              <a:rPr lang="ru-RU" sz="3000" dirty="0" smtClean="0"/>
              <a:t>ыравнивание </a:t>
            </a:r>
            <a:r>
              <a:rPr lang="ru-RU" sz="3000" dirty="0"/>
              <a:t>уровня социально-экономического развития достигается перераспределением доходов и расходов между бюджетами территорий путем применения методов, соответствующих </a:t>
            </a:r>
            <a:r>
              <a:rPr lang="ru-RU" sz="3000" dirty="0" smtClean="0"/>
              <a:t>этим;</a:t>
            </a:r>
            <a:endParaRPr lang="ru-RU" sz="3000" dirty="0"/>
          </a:p>
          <a:p>
            <a:pPr algn="just"/>
            <a:r>
              <a:rPr lang="ru-RU" sz="3000" dirty="0"/>
              <a:t>д</a:t>
            </a:r>
            <a:r>
              <a:rPr lang="ru-RU" sz="3000" dirty="0" smtClean="0"/>
              <a:t>ля предупреждения </a:t>
            </a:r>
            <a:r>
              <a:rPr lang="ru-RU" sz="3000" dirty="0"/>
              <a:t>и ликвидации последствий нежелательных событий, предупреждения диспропорций в развитии экономики, предупреждения и ликвидации стихийных бедствий используются формы регулирования: резервирование средств бюджета и финансирование соответствующих </a:t>
            </a:r>
            <a:r>
              <a:rPr lang="ru-RU" sz="3000" dirty="0" smtClean="0"/>
              <a:t>мероприятий;</a:t>
            </a:r>
            <a:endParaRPr lang="ru-RU" sz="3000" dirty="0"/>
          </a:p>
          <a:p>
            <a:pPr algn="just"/>
            <a:r>
              <a:rPr lang="ru-RU" sz="3000" dirty="0"/>
              <a:t>р</a:t>
            </a:r>
            <a:r>
              <a:rPr lang="ru-RU" sz="3000" dirty="0" smtClean="0"/>
              <a:t>егулирование </a:t>
            </a:r>
            <a:r>
              <a:rPr lang="ru-RU" sz="3000" dirty="0"/>
              <a:t>сальдо бюджета осуществляется посредством сокращения расходов, увеличения доходов, привлечения кредитов, займов.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653854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52" y="1347630"/>
            <a:ext cx="11406751" cy="533214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 </a:t>
            </a:r>
            <a:r>
              <a:rPr lang="ru-RU" sz="2800" dirty="0" smtClean="0"/>
              <a:t>формирование </a:t>
            </a:r>
            <a:r>
              <a:rPr lang="ru-RU" sz="2800" dirty="0"/>
              <a:t>бюджета Союзного государства Беларуси и России и участие в международных общественных и финансовых организациях обеспечиваются посредством следующих форм и методов регулирования: перечислением доли Беларуси в доходной части бюджета Союзного государства Беларуси и России, финансированием совместных программ и мероприятий, предусмотренных в расходной части бюджета Союзного государства, уплатой взносов в международные организации и т.д.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4224717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437" y="1503335"/>
            <a:ext cx="11267267" cy="4742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Эффективность использования бюджетных методов регулирования воспроизводственных процессов обуславливается тем, что они </a:t>
            </a:r>
            <a:r>
              <a:rPr lang="ru-RU" sz="3200" u="sng" dirty="0"/>
              <a:t>гораздо легче поддаются корректированию</a:t>
            </a:r>
            <a:r>
              <a:rPr lang="ru-RU" sz="3200" dirty="0"/>
              <a:t> со стороны государственных органов, чем другие экономические методы.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339" y="4395477"/>
            <a:ext cx="3731783" cy="202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9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3512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6512" y="764373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Вопросы для рассмотрения: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424" y="2615340"/>
            <a:ext cx="10808776" cy="400243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3200" dirty="0" smtClean="0"/>
              <a:t> Развитие </a:t>
            </a:r>
            <a:r>
              <a:rPr lang="ru-RU" sz="3200" dirty="0"/>
              <a:t>научных взглядов на роль </a:t>
            </a:r>
            <a:r>
              <a:rPr lang="ru-RU" sz="3200" dirty="0" smtClean="0"/>
              <a:t>бюджета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2. Бюджетный </a:t>
            </a:r>
            <a:r>
              <a:rPr lang="ru-RU" sz="3200" dirty="0"/>
              <a:t>механизм </a:t>
            </a:r>
            <a:r>
              <a:rPr lang="ru-RU" sz="3200" dirty="0" smtClean="0"/>
              <a:t>регулирования воспроизводственного процесса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0122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18607"/>
            <a:ext cx="10058400" cy="318301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1. </a:t>
            </a:r>
            <a:r>
              <a:rPr lang="ru-RU" sz="2800" b="1" u="sng" dirty="0"/>
              <a:t>Развитие научных взглядов на роль бюджета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361" y="1343702"/>
            <a:ext cx="11347343" cy="5119091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u="sng" dirty="0"/>
              <a:t>Бюджетные отношения </a:t>
            </a:r>
            <a:r>
              <a:rPr lang="ru-RU" sz="2800" dirty="0"/>
              <a:t>сопровождают движение денежных потоков, связанных с образованием и использованием бюджетного фонда. </a:t>
            </a:r>
            <a:endParaRPr lang="ru-RU" sz="28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Следовательно</a:t>
            </a:r>
            <a:r>
              <a:rPr lang="ru-RU" sz="2800" dirty="0"/>
              <a:t>, </a:t>
            </a:r>
            <a:r>
              <a:rPr lang="ru-RU" sz="2800" u="sng" dirty="0"/>
              <a:t>бюджет</a:t>
            </a:r>
            <a:r>
              <a:rPr lang="ru-RU" sz="2800" dirty="0"/>
              <a:t> становится важным элементом в системе государственного регулирования экономических и социальных процессов</a:t>
            </a:r>
            <a:r>
              <a:rPr lang="ru-RU" sz="28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/>
              <a:t>Развитие государства и выполнение </a:t>
            </a:r>
            <a:r>
              <a:rPr lang="ru-RU" sz="2800" dirty="0" smtClean="0"/>
              <a:t>им</a:t>
            </a:r>
            <a:br>
              <a:rPr lang="ru-RU" sz="2800" dirty="0" smtClean="0"/>
            </a:br>
            <a:r>
              <a:rPr lang="ru-RU" sz="2800" dirty="0" smtClean="0"/>
              <a:t>функций </a:t>
            </a:r>
            <a:r>
              <a:rPr lang="ru-RU" sz="2800" dirty="0"/>
              <a:t>в ряде стран сопровождалось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большим </a:t>
            </a:r>
            <a:r>
              <a:rPr lang="ru-RU" sz="2800" u="sng" dirty="0"/>
              <a:t>ростом расходов </a:t>
            </a:r>
            <a:r>
              <a:rPr lang="ru-RU" sz="2800" dirty="0"/>
              <a:t>их бюджета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Это </a:t>
            </a:r>
            <a:r>
              <a:rPr lang="ru-RU" sz="2800" dirty="0"/>
              <a:t>явление еще в 19в. было </a:t>
            </a:r>
            <a:r>
              <a:rPr lang="ru-RU" sz="2800" dirty="0" smtClean="0"/>
              <a:t>обосновано</a:t>
            </a:r>
            <a:br>
              <a:rPr lang="ru-RU" sz="2800" dirty="0" smtClean="0"/>
            </a:br>
            <a:r>
              <a:rPr lang="ru-RU" sz="2800" dirty="0" smtClean="0"/>
              <a:t>немецким </a:t>
            </a:r>
            <a:r>
              <a:rPr lang="ru-RU" sz="2800" dirty="0"/>
              <a:t>экономистом </a:t>
            </a:r>
            <a:r>
              <a:rPr lang="ru-RU" sz="2800" b="1" dirty="0"/>
              <a:t>Вагнером</a:t>
            </a:r>
            <a:r>
              <a:rPr lang="ru-RU" sz="2800" dirty="0"/>
              <a:t>. 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088" y="3825139"/>
            <a:ext cx="3297829" cy="250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28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060" y="4063810"/>
            <a:ext cx="2061274" cy="23602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461" y="1297207"/>
            <a:ext cx="11375755" cy="5126840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/>
              <a:t>Согласно </a:t>
            </a:r>
            <a:r>
              <a:rPr lang="ru-RU" sz="2800" b="1" dirty="0" smtClean="0"/>
              <a:t>Вагнеру</a:t>
            </a:r>
            <a:r>
              <a:rPr lang="ru-RU" sz="2800" dirty="0" smtClean="0"/>
              <a:t> в странах где развита промышленность государственные </a:t>
            </a:r>
            <a:r>
              <a:rPr lang="ru-RU" sz="2800" u="sng" dirty="0"/>
              <a:t>расходы</a:t>
            </a:r>
            <a:r>
              <a:rPr lang="ru-RU" sz="2800" dirty="0"/>
              <a:t> должны расти быстрее чем объемы производства и национального дохода. </a:t>
            </a:r>
            <a:endParaRPr lang="ru-RU" sz="28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/>
              <a:t>Он</a:t>
            </a:r>
            <a:r>
              <a:rPr lang="ru-RU" sz="2800" dirty="0" smtClean="0"/>
              <a:t> выявил </a:t>
            </a:r>
            <a:r>
              <a:rPr lang="ru-RU" sz="2800" dirty="0"/>
              <a:t>быстрый рост промышленности и пришел к </a:t>
            </a:r>
            <a:r>
              <a:rPr lang="ru-RU" sz="2800" dirty="0" smtClean="0"/>
              <a:t>следующим выводам: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1. социальный </a:t>
            </a:r>
            <a:r>
              <a:rPr lang="ru-RU" sz="2800" dirty="0"/>
              <a:t>прогресс подстегнул государственную активность, которая привела к увеличению правительственных расходов. </a:t>
            </a:r>
            <a:endParaRPr lang="ru-RU" sz="2800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 smtClean="0"/>
              <a:t>2. тенденция </a:t>
            </a:r>
            <a:r>
              <a:rPr lang="ru-RU" sz="2800" dirty="0"/>
              <a:t>роста государственных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расходов которую </a:t>
            </a:r>
            <a:r>
              <a:rPr lang="ru-RU" sz="2800" dirty="0"/>
              <a:t>он наблюдал в 19в.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сохранится </a:t>
            </a:r>
            <a:r>
              <a:rPr lang="ru-RU" sz="2800" dirty="0"/>
              <a:t>и в </a:t>
            </a:r>
            <a:r>
              <a:rPr lang="ru-RU" sz="2800" dirty="0" smtClean="0"/>
              <a:t>будущем до </a:t>
            </a:r>
            <a:r>
              <a:rPr lang="ru-RU" sz="2800" dirty="0"/>
              <a:t>тех пор, </a:t>
            </a:r>
            <a:r>
              <a:rPr lang="ru-RU" sz="2800" dirty="0" smtClean="0"/>
              <a:t>пока</a:t>
            </a:r>
            <a:br>
              <a:rPr lang="ru-RU" sz="2800" dirty="0" smtClean="0"/>
            </a:br>
            <a:r>
              <a:rPr lang="ru-RU" sz="2800" dirty="0" smtClean="0"/>
              <a:t>их </a:t>
            </a:r>
            <a:r>
              <a:rPr lang="ru-RU" sz="2800" dirty="0"/>
              <a:t>развитие будет идти по </a:t>
            </a:r>
            <a:r>
              <a:rPr lang="ru-RU" sz="2800" dirty="0" smtClean="0"/>
              <a:t>восходящей.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/>
              <a:t>Э</a:t>
            </a:r>
            <a:r>
              <a:rPr lang="ru-RU" sz="2800" dirty="0" smtClean="0"/>
              <a:t>тот </a:t>
            </a:r>
            <a:r>
              <a:rPr lang="ru-RU" sz="2800" dirty="0"/>
              <a:t>процесс каждый год </a:t>
            </a:r>
            <a:r>
              <a:rPr lang="ru-RU" sz="2800" dirty="0" smtClean="0"/>
              <a:t>подтверждается.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377148"/>
            <a:ext cx="884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1. Развитие научных взглядов на роль бюджета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617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458" y="1162372"/>
            <a:ext cx="11386088" cy="584286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/>
              <a:t>В 21в государство также использует бюджет на воспроизводственные процессы. Изучением бюджета и бюджетных отношений занимались такие ученые </a:t>
            </a:r>
            <a:r>
              <a:rPr lang="ru-RU" sz="2800" dirty="0" smtClean="0"/>
              <a:t>как:</a:t>
            </a:r>
          </a:p>
          <a:p>
            <a:pPr marL="0" lvl="0" indent="457200">
              <a:spcBef>
                <a:spcPts val="0"/>
              </a:spcBef>
              <a:buClr>
                <a:srgbClr val="BCD0E0"/>
              </a:buClr>
              <a:buNone/>
            </a:pPr>
            <a:r>
              <a:rPr lang="ru-RU" sz="2800" dirty="0" smtClean="0"/>
              <a:t>А. И. </a:t>
            </a:r>
            <a:r>
              <a:rPr lang="ru-RU" sz="2800" dirty="0" err="1" smtClean="0"/>
              <a:t>Буковицкий</a:t>
            </a:r>
            <a:r>
              <a:rPr lang="ru-RU" sz="2800" dirty="0" smtClean="0"/>
              <a:t>,                                               </a:t>
            </a:r>
            <a:r>
              <a:rPr lang="ru-RU" sz="2800" dirty="0" smtClean="0">
                <a:solidFill>
                  <a:prstClr val="white"/>
                </a:solidFill>
              </a:rPr>
              <a:t>В.П</a:t>
            </a:r>
            <a:r>
              <a:rPr lang="ru-RU" sz="2800" dirty="0">
                <a:solidFill>
                  <a:prstClr val="white"/>
                </a:solidFill>
              </a:rPr>
              <a:t>. Дьяченко, 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720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7200">
              <a:spcBef>
                <a:spcPts val="0"/>
              </a:spcBef>
              <a:buNone/>
            </a:pPr>
            <a:endParaRPr lang="ru-RU" sz="2800" dirty="0"/>
          </a:p>
          <a:p>
            <a:pPr marL="0" indent="45720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solidFill>
                  <a:prstClr val="white"/>
                </a:solidFill>
              </a:rPr>
              <a:t>а</a:t>
            </a:r>
            <a:r>
              <a:rPr lang="ru-RU" sz="2800" dirty="0" smtClean="0">
                <a:solidFill>
                  <a:prstClr val="white"/>
                </a:solidFill>
              </a:rPr>
              <a:t> также Г.М</a:t>
            </a:r>
            <a:r>
              <a:rPr lang="ru-RU" sz="2800" dirty="0">
                <a:solidFill>
                  <a:prstClr val="white"/>
                </a:solidFill>
              </a:rPr>
              <a:t>. </a:t>
            </a:r>
            <a:r>
              <a:rPr lang="ru-RU" sz="2800" dirty="0" err="1">
                <a:solidFill>
                  <a:prstClr val="white"/>
                </a:solidFill>
              </a:rPr>
              <a:t>Точельников</a:t>
            </a:r>
            <a:r>
              <a:rPr lang="ru-RU" sz="2800" dirty="0">
                <a:solidFill>
                  <a:prstClr val="white"/>
                </a:solidFill>
              </a:rPr>
              <a:t>, </a:t>
            </a:r>
            <a:r>
              <a:rPr lang="ru-RU" sz="2800" dirty="0" smtClean="0"/>
              <a:t>А.М</a:t>
            </a:r>
            <a:r>
              <a:rPr lang="ru-RU" sz="2800" dirty="0"/>
              <a:t>. Александрова, </a:t>
            </a:r>
            <a:r>
              <a:rPr lang="ru-RU" sz="2800" dirty="0"/>
              <a:t> </a:t>
            </a:r>
            <a:r>
              <a:rPr lang="ru-RU" sz="2800" dirty="0" smtClean="0"/>
              <a:t>Г.В</a:t>
            </a:r>
            <a:r>
              <a:rPr lang="ru-RU" sz="2800" dirty="0"/>
              <a:t>. </a:t>
            </a:r>
            <a:r>
              <a:rPr lang="ru-RU" sz="2800" dirty="0" err="1"/>
              <a:t>Чантладзе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377148"/>
            <a:ext cx="884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1. Развитие научных взглядов на роль бюджета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14" y="2952621"/>
            <a:ext cx="4342110" cy="25244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389" y="2954170"/>
            <a:ext cx="1951069" cy="25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4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048" y="1266211"/>
            <a:ext cx="11316664" cy="3956717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/>
              <a:t>Итог политики по бюджетным отношениям подвел </a:t>
            </a:r>
            <a:r>
              <a:rPr lang="ru-RU" sz="2800" b="1" dirty="0"/>
              <a:t>М.А. </a:t>
            </a:r>
            <a:r>
              <a:rPr lang="ru-RU" sz="2800" b="1" dirty="0" err="1"/>
              <a:t>Вознисенский</a:t>
            </a:r>
            <a:r>
              <a:rPr lang="ru-RU" sz="2800" dirty="0"/>
              <a:t>. Он отметил, что сущность ресурсов государственного бюджета в отрасли народного хозяйства на управление, оборону не </a:t>
            </a:r>
            <a:r>
              <a:rPr lang="ru-RU" sz="2800" dirty="0" smtClean="0"/>
              <a:t>меняется.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 smtClean="0"/>
              <a:t>В </a:t>
            </a:r>
            <a:r>
              <a:rPr lang="ru-RU" sz="2800" dirty="0"/>
              <a:t>настоящее время </a:t>
            </a:r>
            <a:r>
              <a:rPr lang="ru-RU" sz="2800" dirty="0" smtClean="0"/>
              <a:t>вопросами</a:t>
            </a:r>
            <a:br>
              <a:rPr lang="ru-RU" sz="2800" dirty="0" smtClean="0"/>
            </a:br>
            <a:r>
              <a:rPr lang="ru-RU" sz="2800" dirty="0" smtClean="0"/>
              <a:t>бюджета </a:t>
            </a:r>
            <a:r>
              <a:rPr lang="ru-RU" sz="2800" dirty="0"/>
              <a:t>и бюджетных </a:t>
            </a:r>
            <a:r>
              <a:rPr lang="ru-RU" sz="2800" dirty="0" smtClean="0"/>
              <a:t>отношений</a:t>
            </a:r>
            <a:br>
              <a:rPr lang="ru-RU" sz="2800" dirty="0" smtClean="0"/>
            </a:br>
            <a:r>
              <a:rPr lang="ru-RU" sz="2800" dirty="0" smtClean="0"/>
              <a:t>занимаются ученые: </a:t>
            </a:r>
            <a:r>
              <a:rPr lang="ru-RU" sz="2800" b="1" dirty="0" smtClean="0"/>
              <a:t>Т.В</a:t>
            </a:r>
            <a:r>
              <a:rPr lang="ru-RU" sz="2800" b="1" dirty="0"/>
              <a:t>. </a:t>
            </a:r>
            <a:r>
              <a:rPr lang="ru-RU" sz="2800" b="1" dirty="0" smtClean="0"/>
              <a:t>Сорокина,</a:t>
            </a:r>
            <a:br>
              <a:rPr lang="ru-RU" sz="2800" b="1" dirty="0" smtClean="0"/>
            </a:br>
            <a:r>
              <a:rPr lang="ru-RU" sz="2800" b="1" dirty="0" smtClean="0"/>
              <a:t>Павлова </a:t>
            </a:r>
            <a:r>
              <a:rPr lang="ru-RU" sz="2800" b="1" dirty="0"/>
              <a:t>и др.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377148"/>
            <a:ext cx="884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1. Развитие научных взглядов на роль бюджета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20" y="3043955"/>
            <a:ext cx="4431879" cy="332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2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3954" y="1503336"/>
            <a:ext cx="7299700" cy="2231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dirty="0" smtClean="0"/>
              <a:t>На этапе формирования рыночной экономики значительно расширился спектр общественных процессов, попадающих в сферу регулирования посредством бюджетного механизма.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654" y="1627322"/>
            <a:ext cx="4107050" cy="338784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45863" y="3905573"/>
            <a:ext cx="7669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i="1" dirty="0" smtClean="0"/>
              <a:t>Уровни бюджетного регулирования: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3437" y="4599995"/>
            <a:ext cx="112672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u="sng" dirty="0" smtClean="0"/>
              <a:t>Общегосударственный</a:t>
            </a:r>
          </a:p>
          <a:p>
            <a:pPr algn="just"/>
            <a:r>
              <a:rPr lang="ru-RU" sz="2800" dirty="0" smtClean="0"/>
              <a:t>(устанавливает макроэкономические пропорции в развитии общегосударственного);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754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54" y="1379349"/>
            <a:ext cx="6850250" cy="4587497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u="sng" dirty="0" smtClean="0"/>
              <a:t>межтерриториальный</a:t>
            </a:r>
            <a:endParaRPr lang="ru-RU" sz="28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(регулирует уровень развития территорий);</a:t>
            </a:r>
          </a:p>
          <a:p>
            <a:pPr indent="4572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u="sng" dirty="0" smtClean="0"/>
              <a:t>межбюджетный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800" dirty="0" smtClean="0"/>
              <a:t>   (обеспечивает </a:t>
            </a:r>
            <a:r>
              <a:rPr lang="ru-RU" sz="2800" dirty="0"/>
              <a:t>распределение доходов и расходов между уровнями бюджетной </a:t>
            </a:r>
            <a:r>
              <a:rPr lang="ru-RU" sz="2800" dirty="0" smtClean="0"/>
              <a:t>системы);</a:t>
            </a:r>
            <a:endParaRPr lang="ru-RU" sz="2800" dirty="0"/>
          </a:p>
          <a:p>
            <a:pPr indent="4572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u="sng" dirty="0"/>
              <a:t>м</a:t>
            </a:r>
            <a:r>
              <a:rPr lang="ru-RU" sz="2800" u="sng" dirty="0" smtClean="0"/>
              <a:t>ежгосударственный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800" dirty="0" smtClean="0"/>
              <a:t>   (регулирует </a:t>
            </a:r>
            <a:r>
              <a:rPr lang="ru-RU" sz="2800" dirty="0"/>
              <a:t>степень участия республики в межгосударственных программах и </a:t>
            </a:r>
            <a:r>
              <a:rPr lang="ru-RU" sz="2800" dirty="0" smtClean="0"/>
              <a:t>мероприятиях).</a:t>
            </a:r>
            <a:endParaRPr lang="ru-RU" sz="28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272" y="976393"/>
            <a:ext cx="3913247" cy="29291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56" y="4167591"/>
            <a:ext cx="3004491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53" y="1487836"/>
            <a:ext cx="11406751" cy="4990455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Классифицируют </a:t>
            </a:r>
            <a:r>
              <a:rPr lang="ru-RU" sz="2800" b="1" u="sng" dirty="0"/>
              <a:t>формы и </a:t>
            </a:r>
            <a:r>
              <a:rPr lang="ru-RU" sz="2800" b="1" u="sng" dirty="0" smtClean="0"/>
              <a:t>методы</a:t>
            </a:r>
            <a:r>
              <a:rPr lang="ru-RU" sz="2800" b="1" dirty="0" smtClean="0"/>
              <a:t> </a:t>
            </a:r>
            <a:r>
              <a:rPr lang="ru-RU" sz="2800" dirty="0" smtClean="0"/>
              <a:t>бюджетного </a:t>
            </a:r>
            <a:r>
              <a:rPr lang="ru-RU" sz="2800" dirty="0"/>
              <a:t>регулирования в зависимости от обслуживаемой ими сферы бюджетных отношений, разделив их на две </a:t>
            </a:r>
            <a:r>
              <a:rPr lang="ru-RU" sz="2800" dirty="0" smtClean="0"/>
              <a:t>группы: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800" dirty="0" smtClean="0"/>
              <a:t>Формы </a:t>
            </a:r>
            <a:r>
              <a:rPr lang="ru-RU" sz="2800" dirty="0"/>
              <a:t>и методы бюджетного </a:t>
            </a:r>
            <a:r>
              <a:rPr lang="ru-RU" sz="2800" dirty="0" smtClean="0"/>
              <a:t>регулирования,</a:t>
            </a:r>
            <a:br>
              <a:rPr lang="ru-RU" sz="2800" dirty="0" smtClean="0"/>
            </a:br>
            <a:r>
              <a:rPr lang="ru-RU" sz="2800" dirty="0" smtClean="0"/>
              <a:t>действующие </a:t>
            </a:r>
            <a:r>
              <a:rPr lang="ru-RU" sz="2800" dirty="0"/>
              <a:t>в сфере бюджетных отношений, связанных </a:t>
            </a:r>
            <a:r>
              <a:rPr lang="ru-RU" sz="2800" i="1" dirty="0"/>
              <a:t>с формированием доходов </a:t>
            </a:r>
            <a:r>
              <a:rPr lang="ru-RU" sz="2800" i="1" dirty="0" smtClean="0"/>
              <a:t>бюджета;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ru-RU" sz="2800" i="1" dirty="0" smtClean="0"/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800" dirty="0" smtClean="0"/>
              <a:t>Формы </a:t>
            </a:r>
            <a:r>
              <a:rPr lang="ru-RU" sz="2800" dirty="0"/>
              <a:t>и методы бюджетного регулирования, действующие в сфере бюджетных отношений, </a:t>
            </a:r>
            <a:r>
              <a:rPr lang="ru-RU" sz="2800" i="1" dirty="0"/>
              <a:t>обслуживающих выполнение расходной части бюджета</a:t>
            </a:r>
            <a:r>
              <a:rPr lang="ru-RU" sz="2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953" y="377148"/>
            <a:ext cx="1140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u="sng" dirty="0" smtClean="0"/>
              <a:t>2. Бюджетный механизм регулирования воспроизводственного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718604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BCC789-B2EE-49B4-8626-759D02C201ED}"/>
</file>

<file path=customXml/itemProps2.xml><?xml version="1.0" encoding="utf-8"?>
<ds:datastoreItem xmlns:ds="http://schemas.openxmlformats.org/officeDocument/2006/customXml" ds:itemID="{2FF72934-DCB7-429E-9371-0683171274EF}"/>
</file>

<file path=customXml/itemProps3.xml><?xml version="1.0" encoding="utf-8"?>
<ds:datastoreItem xmlns:ds="http://schemas.openxmlformats.org/officeDocument/2006/customXml" ds:itemID="{796D8701-3275-41DE-9B20-E6DB3CF4029F}"/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92</TotalTime>
  <Words>638</Words>
  <Application>Microsoft Office PowerPoint</Application>
  <PresentationFormat>Широкоэкранный</PresentationFormat>
  <Paragraphs>64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</vt:lpstr>
      <vt:lpstr>Savon</vt:lpstr>
      <vt:lpstr>Тема 2:   Роль бюджета в регулировании социально-экономических процессов</vt:lpstr>
      <vt:lpstr>Вопросы для рассмотрения:</vt:lpstr>
      <vt:lpstr>1. Развитие научных взглядов на роль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2:   Роль бюджета в регулировании социально-экономических процессов</dc:title>
  <dc:creator>счастливая</dc:creator>
  <cp:lastModifiedBy>счастливая</cp:lastModifiedBy>
  <cp:revision>11</cp:revision>
  <dcterms:created xsi:type="dcterms:W3CDTF">2015-04-20T08:58:55Z</dcterms:created>
  <dcterms:modified xsi:type="dcterms:W3CDTF">2015-04-20T10:31:33Z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